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1" r:id="rId5"/>
    <p:sldId id="262" r:id="rId6"/>
    <p:sldId id="266" r:id="rId7"/>
    <p:sldId id="267" r:id="rId8"/>
    <p:sldId id="265" r:id="rId9"/>
  </p:sldIdLst>
  <p:sldSz cx="6858000" cy="9906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253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image" Target="../media/image11.emf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86" indent="0" algn="ctr">
              <a:buNone/>
              <a:defRPr sz="1500"/>
            </a:lvl2pPr>
            <a:lvl3pPr marL="685772" indent="0" algn="ctr">
              <a:buNone/>
              <a:defRPr sz="1350"/>
            </a:lvl3pPr>
            <a:lvl4pPr marL="1028657" indent="0" algn="ctr">
              <a:buNone/>
              <a:defRPr sz="1200"/>
            </a:lvl4pPr>
            <a:lvl5pPr marL="1371543" indent="0" algn="ctr">
              <a:buNone/>
              <a:defRPr sz="1200"/>
            </a:lvl5pPr>
            <a:lvl6pPr marL="1714428" indent="0" algn="ctr">
              <a:buNone/>
              <a:defRPr sz="1200"/>
            </a:lvl6pPr>
            <a:lvl7pPr marL="2057314" indent="0" algn="ctr">
              <a:buNone/>
              <a:defRPr sz="1200"/>
            </a:lvl7pPr>
            <a:lvl8pPr marL="2400199" indent="0" algn="ctr">
              <a:buNone/>
              <a:defRPr sz="1200"/>
            </a:lvl8pPr>
            <a:lvl9pPr marL="2743085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6CA-2749-470D-83EA-EC277792BA65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8A74F-9B54-487B-BC6A-9A83C16B3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6182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6CA-2749-470D-83EA-EC277792BA65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8A74F-9B54-487B-BC6A-9A83C16B3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7840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6CA-2749-470D-83EA-EC277792BA65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8A74F-9B54-487B-BC6A-9A83C16B3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1218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6CA-2749-470D-83EA-EC277792BA65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8A74F-9B54-487B-BC6A-9A83C16B3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7154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7" y="2469625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7" y="6629228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88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7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4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2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1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9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08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6CA-2749-470D-83EA-EC277792BA65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8A74F-9B54-487B-BC6A-9A83C16B3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718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6CA-2749-470D-83EA-EC277792BA65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8A74F-9B54-487B-BC6A-9A83C16B3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3076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2" y="527406"/>
            <a:ext cx="5915025" cy="1914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2" y="2428348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86" indent="0">
              <a:buNone/>
              <a:defRPr sz="1500" b="1"/>
            </a:lvl2pPr>
            <a:lvl3pPr marL="685772" indent="0">
              <a:buNone/>
              <a:defRPr sz="1350" b="1"/>
            </a:lvl3pPr>
            <a:lvl4pPr marL="1028657" indent="0">
              <a:buNone/>
              <a:defRPr sz="1200" b="1"/>
            </a:lvl4pPr>
            <a:lvl5pPr marL="1371543" indent="0">
              <a:buNone/>
              <a:defRPr sz="1200" b="1"/>
            </a:lvl5pPr>
            <a:lvl6pPr marL="1714428" indent="0">
              <a:buNone/>
              <a:defRPr sz="1200" b="1"/>
            </a:lvl6pPr>
            <a:lvl7pPr marL="2057314" indent="0">
              <a:buNone/>
              <a:defRPr sz="1200" b="1"/>
            </a:lvl7pPr>
            <a:lvl8pPr marL="2400199" indent="0">
              <a:buNone/>
              <a:defRPr sz="1200" b="1"/>
            </a:lvl8pPr>
            <a:lvl9pPr marL="2743085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2" y="3618443"/>
            <a:ext cx="2901255" cy="53221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4" y="2428348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86" indent="0">
              <a:buNone/>
              <a:defRPr sz="1500" b="1"/>
            </a:lvl2pPr>
            <a:lvl3pPr marL="685772" indent="0">
              <a:buNone/>
              <a:defRPr sz="1350" b="1"/>
            </a:lvl3pPr>
            <a:lvl4pPr marL="1028657" indent="0">
              <a:buNone/>
              <a:defRPr sz="1200" b="1"/>
            </a:lvl4pPr>
            <a:lvl5pPr marL="1371543" indent="0">
              <a:buNone/>
              <a:defRPr sz="1200" b="1"/>
            </a:lvl5pPr>
            <a:lvl6pPr marL="1714428" indent="0">
              <a:buNone/>
              <a:defRPr sz="1200" b="1"/>
            </a:lvl6pPr>
            <a:lvl7pPr marL="2057314" indent="0">
              <a:buNone/>
              <a:defRPr sz="1200" b="1"/>
            </a:lvl7pPr>
            <a:lvl8pPr marL="2400199" indent="0">
              <a:buNone/>
              <a:defRPr sz="1200" b="1"/>
            </a:lvl8pPr>
            <a:lvl9pPr marL="2743085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4" y="3618443"/>
            <a:ext cx="2915543" cy="53221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6CA-2749-470D-83EA-EC277792BA65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8A74F-9B54-487B-BC6A-9A83C16B3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8655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6CA-2749-470D-83EA-EC277792BA65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8A74F-9B54-487B-BC6A-9A83C16B3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2034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6CA-2749-470D-83EA-EC277792BA65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8A74F-9B54-487B-BC6A-9A83C16B3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0062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4" y="1426284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886" indent="0">
              <a:buNone/>
              <a:defRPr sz="1050"/>
            </a:lvl2pPr>
            <a:lvl3pPr marL="685772" indent="0">
              <a:buNone/>
              <a:defRPr sz="900"/>
            </a:lvl3pPr>
            <a:lvl4pPr marL="1028657" indent="0">
              <a:buNone/>
              <a:defRPr sz="750"/>
            </a:lvl4pPr>
            <a:lvl5pPr marL="1371543" indent="0">
              <a:buNone/>
              <a:defRPr sz="750"/>
            </a:lvl5pPr>
            <a:lvl6pPr marL="1714428" indent="0">
              <a:buNone/>
              <a:defRPr sz="750"/>
            </a:lvl6pPr>
            <a:lvl7pPr marL="2057314" indent="0">
              <a:buNone/>
              <a:defRPr sz="750"/>
            </a:lvl7pPr>
            <a:lvl8pPr marL="2400199" indent="0">
              <a:buNone/>
              <a:defRPr sz="750"/>
            </a:lvl8pPr>
            <a:lvl9pPr marL="2743085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6CA-2749-470D-83EA-EC277792BA65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8A74F-9B54-487B-BC6A-9A83C16B3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1844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4" y="1426284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886" indent="0">
              <a:buNone/>
              <a:defRPr sz="2100"/>
            </a:lvl2pPr>
            <a:lvl3pPr marL="685772" indent="0">
              <a:buNone/>
              <a:defRPr sz="1800"/>
            </a:lvl3pPr>
            <a:lvl4pPr marL="1028657" indent="0">
              <a:buNone/>
              <a:defRPr sz="1500"/>
            </a:lvl4pPr>
            <a:lvl5pPr marL="1371543" indent="0">
              <a:buNone/>
              <a:defRPr sz="1500"/>
            </a:lvl5pPr>
            <a:lvl6pPr marL="1714428" indent="0">
              <a:buNone/>
              <a:defRPr sz="1500"/>
            </a:lvl6pPr>
            <a:lvl7pPr marL="2057314" indent="0">
              <a:buNone/>
              <a:defRPr sz="1500"/>
            </a:lvl7pPr>
            <a:lvl8pPr marL="2400199" indent="0">
              <a:buNone/>
              <a:defRPr sz="1500"/>
            </a:lvl8pPr>
            <a:lvl9pPr marL="2743085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886" indent="0">
              <a:buNone/>
              <a:defRPr sz="1050"/>
            </a:lvl2pPr>
            <a:lvl3pPr marL="685772" indent="0">
              <a:buNone/>
              <a:defRPr sz="900"/>
            </a:lvl3pPr>
            <a:lvl4pPr marL="1028657" indent="0">
              <a:buNone/>
              <a:defRPr sz="750"/>
            </a:lvl4pPr>
            <a:lvl5pPr marL="1371543" indent="0">
              <a:buNone/>
              <a:defRPr sz="750"/>
            </a:lvl5pPr>
            <a:lvl6pPr marL="1714428" indent="0">
              <a:buNone/>
              <a:defRPr sz="750"/>
            </a:lvl6pPr>
            <a:lvl7pPr marL="2057314" indent="0">
              <a:buNone/>
              <a:defRPr sz="750"/>
            </a:lvl7pPr>
            <a:lvl8pPr marL="2400199" indent="0">
              <a:buNone/>
              <a:defRPr sz="750"/>
            </a:lvl8pPr>
            <a:lvl9pPr marL="2743085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6CA-2749-470D-83EA-EC277792BA65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8A74F-9B54-487B-BC6A-9A83C16B3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3153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9" y="527406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9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8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DD6CA-2749-470D-83EA-EC277792BA65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4" y="9181398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8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8A74F-9B54-487B-BC6A-9A83C16B3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941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772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3" indent="-171443" algn="l" defTabSz="685772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28" indent="-171443" algn="l" defTabSz="6857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14" indent="-171443" algn="l" defTabSz="6857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00" indent="-171443" algn="l" defTabSz="6857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85" indent="-171443" algn="l" defTabSz="6857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71" indent="-171443" algn="l" defTabSz="6857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57" indent="-171443" algn="l" defTabSz="6857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43" indent="-171443" algn="l" defTabSz="6857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28" indent="-171443" algn="l" defTabSz="6857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2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57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43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28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14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99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85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5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image" Target="../media/image17.png"/><Relationship Id="rId10" Type="http://schemas.openxmlformats.org/officeDocument/2006/relationships/image" Target="../media/image14.emf"/><Relationship Id="rId4" Type="http://schemas.openxmlformats.org/officeDocument/2006/relationships/image" Target="../media/image11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www.youtube.com/c/wisethingz" TargetMode="External"/><Relationship Id="rId7" Type="http://schemas.openxmlformats.org/officeDocument/2006/relationships/image" Target="../media/image20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hyperlink" Target="http://www.wisethingz.com/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www.instagram.com/bappa_wt" TargetMode="External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6"/>
            <a:ext cx="6858000" cy="9903584"/>
          </a:xfrm>
          <a:prstGeom prst="rect">
            <a:avLst/>
          </a:prstGeom>
        </p:spPr>
      </p:pic>
      <p:sp>
        <p:nvSpPr>
          <p:cNvPr id="6" name="32-Point Star 5"/>
          <p:cNvSpPr/>
          <p:nvPr/>
        </p:nvSpPr>
        <p:spPr>
          <a:xfrm>
            <a:off x="2032561" y="3293314"/>
            <a:ext cx="2792878" cy="2462837"/>
          </a:xfrm>
          <a:prstGeom prst="star32">
            <a:avLst/>
          </a:prstGeom>
          <a:noFill/>
          <a:ln w="857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7" name="TextBox 6"/>
          <p:cNvSpPr txBox="1"/>
          <p:nvPr/>
        </p:nvSpPr>
        <p:spPr>
          <a:xfrm>
            <a:off x="2572037" y="4109233"/>
            <a:ext cx="17139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Oxygen" panose="02000503000000000000" pitchFamily="2" charset="0"/>
              </a:rPr>
              <a:t>Make India 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  <a:latin typeface="Oxygen" panose="02000503000000000000" pitchFamily="2" charset="0"/>
              </a:rPr>
              <a:t>an AI 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  <a:latin typeface="Oxygen" panose="02000503000000000000" pitchFamily="2" charset="0"/>
              </a:rPr>
              <a:t>Super Power</a:t>
            </a:r>
            <a:endParaRPr lang="en-AU" sz="20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0899" y="7139189"/>
            <a:ext cx="421457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rgbClr val="C00000"/>
                </a:solidFill>
                <a:latin typeface="Oxygen" panose="02000503000000000000" pitchFamily="2" charset="0"/>
              </a:rPr>
              <a:t>   nodiam, Education that enlightens!</a:t>
            </a:r>
          </a:p>
          <a:p>
            <a:pPr marL="232178" indent="-232178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rgbClr val="C00000"/>
                </a:solidFill>
                <a:latin typeface="Oxygen" panose="02000503000000000000" pitchFamily="2" charset="0"/>
              </a:rPr>
              <a:t>Dependable Competency Partners</a:t>
            </a:r>
          </a:p>
          <a:p>
            <a:pPr marL="232178" indent="-232178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rgbClr val="C00000"/>
                </a:solidFill>
                <a:latin typeface="Oxygen" panose="02000503000000000000" pitchFamily="2" charset="0"/>
              </a:rPr>
              <a:t>Expert Industry Veterans</a:t>
            </a:r>
          </a:p>
          <a:p>
            <a:pPr marL="232178" indent="-232178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rgbClr val="C00000"/>
                </a:solidFill>
                <a:latin typeface="Oxygen" panose="02000503000000000000" pitchFamily="2" charset="0"/>
              </a:rPr>
              <a:t>Lucid &amp; Practical</a:t>
            </a:r>
            <a:endParaRPr lang="en-AU" sz="1400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2700349" y="7424938"/>
            <a:ext cx="192220" cy="19222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19" name="Freeform 18"/>
          <p:cNvSpPr/>
          <p:nvPr/>
        </p:nvSpPr>
        <p:spPr>
          <a:xfrm rot="10800000">
            <a:off x="600436" y="5500424"/>
            <a:ext cx="3194325" cy="2869921"/>
          </a:xfrm>
          <a:custGeom>
            <a:avLst/>
            <a:gdLst>
              <a:gd name="connsiteX0" fmla="*/ 403725 w 4982582"/>
              <a:gd name="connsiteY0" fmla="*/ 4147471 h 4147471"/>
              <a:gd name="connsiteX1" fmla="*/ 0 w 4982582"/>
              <a:gd name="connsiteY1" fmla="*/ 3743747 h 4147471"/>
              <a:gd name="connsiteX2" fmla="*/ 276806 w 4982582"/>
              <a:gd name="connsiteY2" fmla="*/ 3743747 h 4147471"/>
              <a:gd name="connsiteX3" fmla="*/ 276806 w 4982582"/>
              <a:gd name="connsiteY3" fmla="*/ 2908795 h 4147471"/>
              <a:gd name="connsiteX4" fmla="*/ 282433 w 4982582"/>
              <a:gd name="connsiteY4" fmla="*/ 2908795 h 4147471"/>
              <a:gd name="connsiteX5" fmla="*/ 530643 w 4982582"/>
              <a:gd name="connsiteY5" fmla="*/ 2908795 h 4147471"/>
              <a:gd name="connsiteX6" fmla="*/ 1264713 w 4982582"/>
              <a:gd name="connsiteY6" fmla="*/ 2908795 h 4147471"/>
              <a:gd name="connsiteX7" fmla="*/ 1138691 w 4982582"/>
              <a:gd name="connsiteY7" fmla="*/ 2782774 h 4147471"/>
              <a:gd name="connsiteX8" fmla="*/ 1415497 w 4982582"/>
              <a:gd name="connsiteY8" fmla="*/ 2782774 h 4147471"/>
              <a:gd name="connsiteX9" fmla="*/ 1415497 w 4982582"/>
              <a:gd name="connsiteY9" fmla="*/ 1947822 h 4147471"/>
              <a:gd name="connsiteX10" fmla="*/ 1421124 w 4982582"/>
              <a:gd name="connsiteY10" fmla="*/ 1947822 h 4147471"/>
              <a:gd name="connsiteX11" fmla="*/ 1669334 w 4982582"/>
              <a:gd name="connsiteY11" fmla="*/ 1947822 h 4147471"/>
              <a:gd name="connsiteX12" fmla="*/ 2429279 w 4982582"/>
              <a:gd name="connsiteY12" fmla="*/ 1947822 h 4147471"/>
              <a:gd name="connsiteX13" fmla="*/ 2286007 w 4982582"/>
              <a:gd name="connsiteY13" fmla="*/ 1804551 h 4147471"/>
              <a:gd name="connsiteX14" fmla="*/ 2562813 w 4982582"/>
              <a:gd name="connsiteY14" fmla="*/ 1804551 h 4147471"/>
              <a:gd name="connsiteX15" fmla="*/ 2562813 w 4982582"/>
              <a:gd name="connsiteY15" fmla="*/ 969599 h 4147471"/>
              <a:gd name="connsiteX16" fmla="*/ 2568440 w 4982582"/>
              <a:gd name="connsiteY16" fmla="*/ 969599 h 4147471"/>
              <a:gd name="connsiteX17" fmla="*/ 2816650 w 4982582"/>
              <a:gd name="connsiteY17" fmla="*/ 969599 h 4147471"/>
              <a:gd name="connsiteX18" fmla="*/ 3567971 w 4982582"/>
              <a:gd name="connsiteY18" fmla="*/ 969599 h 4147471"/>
              <a:gd name="connsiteX19" fmla="*/ 3433324 w 4982582"/>
              <a:gd name="connsiteY19" fmla="*/ 834952 h 4147471"/>
              <a:gd name="connsiteX20" fmla="*/ 3710130 w 4982582"/>
              <a:gd name="connsiteY20" fmla="*/ 834952 h 4147471"/>
              <a:gd name="connsiteX21" fmla="*/ 3710130 w 4982582"/>
              <a:gd name="connsiteY21" fmla="*/ 0 h 4147471"/>
              <a:gd name="connsiteX22" fmla="*/ 3715757 w 4982582"/>
              <a:gd name="connsiteY22" fmla="*/ 0 h 4147471"/>
              <a:gd name="connsiteX23" fmla="*/ 3963967 w 4982582"/>
              <a:gd name="connsiteY23" fmla="*/ 0 h 4147471"/>
              <a:gd name="connsiteX24" fmla="*/ 4982582 w 4982582"/>
              <a:gd name="connsiteY24" fmla="*/ 0 h 4147471"/>
              <a:gd name="connsiteX25" fmla="*/ 4982582 w 4982582"/>
              <a:gd name="connsiteY25" fmla="*/ 273476 h 4147471"/>
              <a:gd name="connsiteX26" fmla="*/ 3963967 w 4982582"/>
              <a:gd name="connsiteY26" fmla="*/ 273476 h 4147471"/>
              <a:gd name="connsiteX27" fmla="*/ 3963967 w 4982582"/>
              <a:gd name="connsiteY27" fmla="*/ 834952 h 4147471"/>
              <a:gd name="connsiteX28" fmla="*/ 4240773 w 4982582"/>
              <a:gd name="connsiteY28" fmla="*/ 834952 h 4147471"/>
              <a:gd name="connsiteX29" fmla="*/ 3837049 w 4982582"/>
              <a:gd name="connsiteY29" fmla="*/ 1238676 h 4147471"/>
              <a:gd name="connsiteX30" fmla="*/ 3835265 w 4982582"/>
              <a:gd name="connsiteY30" fmla="*/ 1236892 h 4147471"/>
              <a:gd name="connsiteX31" fmla="*/ 3835265 w 4982582"/>
              <a:gd name="connsiteY31" fmla="*/ 1243075 h 4147471"/>
              <a:gd name="connsiteX32" fmla="*/ 2816650 w 4982582"/>
              <a:gd name="connsiteY32" fmla="*/ 1243075 h 4147471"/>
              <a:gd name="connsiteX33" fmla="*/ 2816650 w 4982582"/>
              <a:gd name="connsiteY33" fmla="*/ 1804551 h 4147471"/>
              <a:gd name="connsiteX34" fmla="*/ 3093456 w 4982582"/>
              <a:gd name="connsiteY34" fmla="*/ 1804551 h 4147471"/>
              <a:gd name="connsiteX35" fmla="*/ 2689732 w 4982582"/>
              <a:gd name="connsiteY35" fmla="*/ 2208275 h 4147471"/>
              <a:gd name="connsiteX36" fmla="*/ 2687949 w 4982582"/>
              <a:gd name="connsiteY36" fmla="*/ 2206492 h 4147471"/>
              <a:gd name="connsiteX37" fmla="*/ 2687949 w 4982582"/>
              <a:gd name="connsiteY37" fmla="*/ 2221298 h 4147471"/>
              <a:gd name="connsiteX38" fmla="*/ 1669334 w 4982582"/>
              <a:gd name="connsiteY38" fmla="*/ 2221298 h 4147471"/>
              <a:gd name="connsiteX39" fmla="*/ 1669334 w 4982582"/>
              <a:gd name="connsiteY39" fmla="*/ 2782774 h 4147471"/>
              <a:gd name="connsiteX40" fmla="*/ 1946140 w 4982582"/>
              <a:gd name="connsiteY40" fmla="*/ 2782774 h 4147471"/>
              <a:gd name="connsiteX41" fmla="*/ 1549258 w 4982582"/>
              <a:gd name="connsiteY41" fmla="*/ 3179656 h 4147471"/>
              <a:gd name="connsiteX42" fmla="*/ 1549258 w 4982582"/>
              <a:gd name="connsiteY42" fmla="*/ 3182271 h 4147471"/>
              <a:gd name="connsiteX43" fmla="*/ 1546643 w 4982582"/>
              <a:gd name="connsiteY43" fmla="*/ 3182271 h 4147471"/>
              <a:gd name="connsiteX44" fmla="*/ 1542416 w 4982582"/>
              <a:gd name="connsiteY44" fmla="*/ 3186498 h 4147471"/>
              <a:gd name="connsiteX45" fmla="*/ 1538189 w 4982582"/>
              <a:gd name="connsiteY45" fmla="*/ 3182271 h 4147471"/>
              <a:gd name="connsiteX46" fmla="*/ 530643 w 4982582"/>
              <a:gd name="connsiteY46" fmla="*/ 3182271 h 4147471"/>
              <a:gd name="connsiteX47" fmla="*/ 530643 w 4982582"/>
              <a:gd name="connsiteY47" fmla="*/ 3743747 h 4147471"/>
              <a:gd name="connsiteX48" fmla="*/ 807449 w 4982582"/>
              <a:gd name="connsiteY48" fmla="*/ 3743747 h 4147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982582" h="4147471">
                <a:moveTo>
                  <a:pt x="403725" y="4147471"/>
                </a:moveTo>
                <a:lnTo>
                  <a:pt x="0" y="3743747"/>
                </a:lnTo>
                <a:lnTo>
                  <a:pt x="276806" y="3743747"/>
                </a:lnTo>
                <a:lnTo>
                  <a:pt x="276806" y="2908795"/>
                </a:lnTo>
                <a:lnTo>
                  <a:pt x="282433" y="2908795"/>
                </a:lnTo>
                <a:lnTo>
                  <a:pt x="530643" y="2908795"/>
                </a:lnTo>
                <a:lnTo>
                  <a:pt x="1264713" y="2908795"/>
                </a:lnTo>
                <a:lnTo>
                  <a:pt x="1138691" y="2782774"/>
                </a:lnTo>
                <a:lnTo>
                  <a:pt x="1415497" y="2782774"/>
                </a:lnTo>
                <a:lnTo>
                  <a:pt x="1415497" y="1947822"/>
                </a:lnTo>
                <a:lnTo>
                  <a:pt x="1421124" y="1947822"/>
                </a:lnTo>
                <a:lnTo>
                  <a:pt x="1669334" y="1947822"/>
                </a:lnTo>
                <a:lnTo>
                  <a:pt x="2429279" y="1947822"/>
                </a:lnTo>
                <a:lnTo>
                  <a:pt x="2286007" y="1804551"/>
                </a:lnTo>
                <a:lnTo>
                  <a:pt x="2562813" y="1804551"/>
                </a:lnTo>
                <a:lnTo>
                  <a:pt x="2562813" y="969599"/>
                </a:lnTo>
                <a:lnTo>
                  <a:pt x="2568440" y="969599"/>
                </a:lnTo>
                <a:lnTo>
                  <a:pt x="2816650" y="969599"/>
                </a:lnTo>
                <a:lnTo>
                  <a:pt x="3567971" y="969599"/>
                </a:lnTo>
                <a:lnTo>
                  <a:pt x="3433324" y="834952"/>
                </a:lnTo>
                <a:lnTo>
                  <a:pt x="3710130" y="834952"/>
                </a:lnTo>
                <a:lnTo>
                  <a:pt x="3710130" y="0"/>
                </a:lnTo>
                <a:lnTo>
                  <a:pt x="3715757" y="0"/>
                </a:lnTo>
                <a:lnTo>
                  <a:pt x="3963967" y="0"/>
                </a:lnTo>
                <a:lnTo>
                  <a:pt x="4982582" y="0"/>
                </a:lnTo>
                <a:lnTo>
                  <a:pt x="4982582" y="273476"/>
                </a:lnTo>
                <a:lnTo>
                  <a:pt x="3963967" y="273476"/>
                </a:lnTo>
                <a:lnTo>
                  <a:pt x="3963967" y="834952"/>
                </a:lnTo>
                <a:lnTo>
                  <a:pt x="4240773" y="834952"/>
                </a:lnTo>
                <a:lnTo>
                  <a:pt x="3837049" y="1238676"/>
                </a:lnTo>
                <a:lnTo>
                  <a:pt x="3835265" y="1236892"/>
                </a:lnTo>
                <a:lnTo>
                  <a:pt x="3835265" y="1243075"/>
                </a:lnTo>
                <a:lnTo>
                  <a:pt x="2816650" y="1243075"/>
                </a:lnTo>
                <a:lnTo>
                  <a:pt x="2816650" y="1804551"/>
                </a:lnTo>
                <a:lnTo>
                  <a:pt x="3093456" y="1804551"/>
                </a:lnTo>
                <a:lnTo>
                  <a:pt x="2689732" y="2208275"/>
                </a:lnTo>
                <a:lnTo>
                  <a:pt x="2687949" y="2206492"/>
                </a:lnTo>
                <a:lnTo>
                  <a:pt x="2687949" y="2221298"/>
                </a:lnTo>
                <a:lnTo>
                  <a:pt x="1669334" y="2221298"/>
                </a:lnTo>
                <a:lnTo>
                  <a:pt x="1669334" y="2782774"/>
                </a:lnTo>
                <a:lnTo>
                  <a:pt x="1946140" y="2782774"/>
                </a:lnTo>
                <a:lnTo>
                  <a:pt x="1549258" y="3179656"/>
                </a:lnTo>
                <a:lnTo>
                  <a:pt x="1549258" y="3182271"/>
                </a:lnTo>
                <a:lnTo>
                  <a:pt x="1546643" y="3182271"/>
                </a:lnTo>
                <a:lnTo>
                  <a:pt x="1542416" y="3186498"/>
                </a:lnTo>
                <a:lnTo>
                  <a:pt x="1538189" y="3182271"/>
                </a:lnTo>
                <a:lnTo>
                  <a:pt x="530643" y="3182271"/>
                </a:lnTo>
                <a:lnTo>
                  <a:pt x="530643" y="3743747"/>
                </a:lnTo>
                <a:lnTo>
                  <a:pt x="807449" y="374374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56974" y="6091368"/>
            <a:ext cx="120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IoT, Robotics</a:t>
            </a:r>
          </a:p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&amp; AI Study</a:t>
            </a:r>
            <a:endParaRPr lang="en-AU" sz="12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3792" y="6770572"/>
            <a:ext cx="10885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IT</a:t>
            </a:r>
          </a:p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Competency</a:t>
            </a:r>
            <a:endParaRPr lang="en-AU" sz="105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2722" y="7720811"/>
            <a:ext cx="1194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C00000"/>
                </a:solidFill>
                <a:latin typeface="Oxygen" panose="02000503000000000000" pitchFamily="2" charset="0"/>
              </a:rPr>
              <a:t>Scientific</a:t>
            </a:r>
          </a:p>
          <a:p>
            <a:r>
              <a:rPr lang="en-US" sz="1000" b="1" dirty="0">
                <a:solidFill>
                  <a:srgbClr val="C00000"/>
                </a:solidFill>
                <a:latin typeface="Oxygen" panose="02000503000000000000" pitchFamily="2" charset="0"/>
              </a:rPr>
              <a:t>Knowledge</a:t>
            </a:r>
            <a:endParaRPr lang="en-AU" sz="10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006" y="407135"/>
            <a:ext cx="4744674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cap="small" dirty="0" smtClean="0">
                <a:solidFill>
                  <a:srgbClr val="C00000"/>
                </a:solidFill>
                <a:latin typeface="Oxygen" panose="02000503000000000000" pitchFamily="2" charset="0"/>
              </a:rPr>
              <a:t>AIML &amp; </a:t>
            </a: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Data Science </a:t>
            </a:r>
          </a:p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Free Workshop</a:t>
            </a:r>
          </a:p>
          <a:p>
            <a:pPr algn="ctr">
              <a:lnSpc>
                <a:spcPct val="150000"/>
              </a:lnSpc>
            </a:pPr>
            <a:r>
              <a:rPr lang="en-US" sz="1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FOR</a:t>
            </a:r>
          </a:p>
          <a:p>
            <a:pPr algn="ctr">
              <a:lnSpc>
                <a:spcPct val="150000"/>
              </a:lnSpc>
            </a:pPr>
            <a:r>
              <a:rPr lang="en-US" sz="2000" b="1" cap="small" dirty="0" smtClean="0">
                <a:solidFill>
                  <a:srgbClr val="C00000"/>
                </a:solidFill>
                <a:latin typeface="Oxygen" panose="02000503000000000000" pitchFamily="2" charset="0"/>
              </a:rPr>
              <a:t>Netaji Subhash Engineering College</a:t>
            </a:r>
            <a:endParaRPr lang="en-US" sz="2000" b="1" cap="small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6" name="Footer Placeholder 3"/>
          <p:cNvSpPr txBox="1">
            <a:spLocks/>
          </p:cNvSpPr>
          <p:nvPr/>
        </p:nvSpPr>
        <p:spPr>
          <a:xfrm>
            <a:off x="1757363" y="9604742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18" name="Freeform 17"/>
          <p:cNvSpPr/>
          <p:nvPr/>
        </p:nvSpPr>
        <p:spPr>
          <a:xfrm>
            <a:off x="2262195" y="9656853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8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3"/>
          <p:cNvSpPr txBox="1">
            <a:spLocks/>
          </p:cNvSpPr>
          <p:nvPr/>
        </p:nvSpPr>
        <p:spPr>
          <a:xfrm>
            <a:off x="1757363" y="9604742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26" name="Freeform 25"/>
          <p:cNvSpPr/>
          <p:nvPr/>
        </p:nvSpPr>
        <p:spPr>
          <a:xfrm>
            <a:off x="2262195" y="9656853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830013" y="1060877"/>
            <a:ext cx="3197974" cy="2997556"/>
            <a:chOff x="429406" y="2025380"/>
            <a:chExt cx="2807243" cy="280724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406" y="2025380"/>
              <a:ext cx="2807240" cy="280724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429409" y="2025380"/>
              <a:ext cx="2807240" cy="280724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70000">
                  <a:srgbClr val="FFFFFF"/>
                </a:gs>
                <a:gs pos="62000">
                  <a:schemeClr val="bg1">
                    <a:alpha val="3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AU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66313" y="300624"/>
            <a:ext cx="5325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Is Not Rocket Science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30061" y="4200287"/>
            <a:ext cx="5997879" cy="4893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Our mentors will help you: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teaching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Python computing skills &amp; all relevant libraries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TensorFlow, Keras, Pytorch etc.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Data Science, Analytics &amp; Data Visualization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NumPy, Pandas, Matplotlib etc.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Generative AI - ChatGPT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Machine Learning &amp; MLOps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Deep Learning &amp; Neural Networks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Computer Vision, LLM, GAN, NLP etc.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Hands-on labs &amp; industry exposure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Oxygen" panose="02000503000000000000" pitchFamily="2" charset="0"/>
              </a:rPr>
              <a:t>Free internship &amp; live project experience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Oxygen" panose="02000503000000000000" pitchFamily="2" charset="0"/>
              </a:rPr>
              <a:t>Free career guidance</a:t>
            </a:r>
          </a:p>
        </p:txBody>
      </p:sp>
    </p:spTree>
    <p:extLst>
      <p:ext uri="{BB962C8B-B14F-4D97-AF65-F5344CB8AC3E}">
        <p14:creationId xmlns:p14="http://schemas.microsoft.com/office/powerpoint/2010/main" val="183695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A5F87CB-32C6-DA4D-84E7-9C0382588100}"/>
              </a:ext>
            </a:extLst>
          </p:cNvPr>
          <p:cNvSpPr txBox="1"/>
          <p:nvPr/>
        </p:nvSpPr>
        <p:spPr>
          <a:xfrm>
            <a:off x="210010" y="288098"/>
            <a:ext cx="6437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Job Opportunities in AI &amp; Data Science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421765" y="1163226"/>
            <a:ext cx="4014470" cy="3866955"/>
            <a:chOff x="1545044" y="1446850"/>
            <a:chExt cx="3767912" cy="3672707"/>
          </a:xfrm>
        </p:grpSpPr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08F011EF-041A-8C11-D815-DFAC04F5B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5044" y="1453019"/>
              <a:ext cx="3767912" cy="3654327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1545044" y="1446850"/>
              <a:ext cx="3767912" cy="3672707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70000">
                  <a:srgbClr val="FFFFFF"/>
                </a:gs>
                <a:gs pos="62000">
                  <a:schemeClr val="bg1">
                    <a:alpha val="3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1298486" y="5107346"/>
            <a:ext cx="4261028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Professionals in Demand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Data Scientists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Machine Learning Engineers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NLP, CV, LLM, GAN Specialists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Specialists &amp; Robotics Engineers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A00A70E0-2CCA-D4EF-CE55-AFA03037D0D7}"/>
              </a:ext>
            </a:extLst>
          </p:cNvPr>
          <p:cNvSpPr/>
          <p:nvPr/>
        </p:nvSpPr>
        <p:spPr>
          <a:xfrm>
            <a:off x="1315485" y="7007018"/>
            <a:ext cx="4652914" cy="1677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Salary Band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Highest paid professionals in India &amp; abroad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Fastest growing careers, globally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Highest vacancy rates in job sites</a:t>
            </a:r>
          </a:p>
        </p:txBody>
      </p:sp>
      <p:sp>
        <p:nvSpPr>
          <p:cNvPr id="17" name="Footer Placeholder 3"/>
          <p:cNvSpPr txBox="1">
            <a:spLocks/>
          </p:cNvSpPr>
          <p:nvPr/>
        </p:nvSpPr>
        <p:spPr>
          <a:xfrm>
            <a:off x="1757363" y="9604742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19" name="Freeform 18"/>
          <p:cNvSpPr/>
          <p:nvPr/>
        </p:nvSpPr>
        <p:spPr>
          <a:xfrm>
            <a:off x="2262195" y="9656853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0B5DA9C9-6CBC-D379-7063-E00A790DBA02}"/>
              </a:ext>
            </a:extLst>
          </p:cNvPr>
          <p:cNvSpPr txBox="1"/>
          <p:nvPr/>
        </p:nvSpPr>
        <p:spPr>
          <a:xfrm>
            <a:off x="215030" y="9025080"/>
            <a:ext cx="642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won’t replace humans. But those with AI will replace those without AI.</a:t>
            </a:r>
          </a:p>
        </p:txBody>
      </p:sp>
    </p:spTree>
    <p:extLst>
      <p:ext uri="{BB962C8B-B14F-4D97-AF65-F5344CB8AC3E}">
        <p14:creationId xmlns:p14="http://schemas.microsoft.com/office/powerpoint/2010/main" val="117170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/>
        </p:nvSpPr>
        <p:spPr>
          <a:xfrm>
            <a:off x="4652682" y="363254"/>
            <a:ext cx="305197" cy="313152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3A5F87CB-32C6-DA4D-84E7-9C0382588100}"/>
              </a:ext>
            </a:extLst>
          </p:cNvPr>
          <p:cNvSpPr txBox="1"/>
          <p:nvPr/>
        </p:nvSpPr>
        <p:spPr>
          <a:xfrm>
            <a:off x="322545" y="250520"/>
            <a:ext cx="6212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Explore the Trend with     nodiam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322522" y="5722455"/>
            <a:ext cx="4212955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I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Learn to Leverage Generative AI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Different models and pipelines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Prompt Engineering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RAG Technique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Langchain, Gradio for AI based apps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Deploy your own chatbot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Exciting NLP projects</a:t>
            </a:r>
          </a:p>
        </p:txBody>
      </p:sp>
      <p:sp>
        <p:nvSpPr>
          <p:cNvPr id="53" name="Footer Placeholder 3"/>
          <p:cNvSpPr txBox="1">
            <a:spLocks/>
          </p:cNvSpPr>
          <p:nvPr/>
        </p:nvSpPr>
        <p:spPr>
          <a:xfrm>
            <a:off x="1757363" y="9604742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55" name="Freeform 54"/>
          <p:cNvSpPr/>
          <p:nvPr/>
        </p:nvSpPr>
        <p:spPr>
          <a:xfrm>
            <a:off x="2262195" y="9656853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1392997" y="1212777"/>
            <a:ext cx="4042033" cy="4188493"/>
            <a:chOff x="505962" y="1777041"/>
            <a:chExt cx="3701060" cy="3479665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962" y="1777041"/>
              <a:ext cx="3701060" cy="34796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" name="TextBox 79"/>
            <p:cNvSpPr txBox="1"/>
            <p:nvPr/>
          </p:nvSpPr>
          <p:spPr>
            <a:xfrm>
              <a:off x="2871424" y="4085430"/>
              <a:ext cx="1263760" cy="204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Machine Learning</a:t>
              </a:r>
              <a:endParaRPr lang="en-AU" sz="16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092702" y="3342713"/>
              <a:ext cx="1052686" cy="28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Deep</a:t>
              </a:r>
              <a:r>
                <a:rPr lang="en-US" sz="16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 </a:t>
              </a:r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Learning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966465" y="3693470"/>
              <a:ext cx="1192878" cy="28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Neural</a:t>
              </a:r>
              <a:r>
                <a:rPr lang="en-US" sz="16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 </a:t>
              </a:r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Networks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830336" y="4344434"/>
              <a:ext cx="1123915" cy="28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Data</a:t>
              </a:r>
              <a:r>
                <a:rPr lang="en-US" sz="16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 </a:t>
              </a:r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Science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84" name="Straight Arrow Connector 83"/>
            <p:cNvCxnSpPr/>
            <p:nvPr/>
          </p:nvCxnSpPr>
          <p:spPr>
            <a:xfrm flipH="1" flipV="1">
              <a:off x="1567764" y="4191085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631896" y="3763387"/>
              <a:ext cx="921026" cy="204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Mathematics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86" name="Straight Arrow Connector 85"/>
            <p:cNvCxnSpPr/>
            <p:nvPr/>
          </p:nvCxnSpPr>
          <p:spPr>
            <a:xfrm flipH="1" flipV="1">
              <a:off x="1721116" y="4495560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951190" y="4090374"/>
              <a:ext cx="724637" cy="204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Statistics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88" name="Straight Arrow Connector 87"/>
            <p:cNvCxnSpPr/>
            <p:nvPr/>
          </p:nvCxnSpPr>
          <p:spPr>
            <a:xfrm flipH="1" flipV="1">
              <a:off x="1455535" y="3860587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/>
            <p:cNvSpPr txBox="1"/>
            <p:nvPr/>
          </p:nvSpPr>
          <p:spPr>
            <a:xfrm>
              <a:off x="1204515" y="4393258"/>
              <a:ext cx="724637" cy="204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Coding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90" name="Straight Arrow Connector 89"/>
            <p:cNvCxnSpPr/>
            <p:nvPr/>
          </p:nvCxnSpPr>
          <p:spPr>
            <a:xfrm flipH="1" flipV="1">
              <a:off x="1294746" y="3499897"/>
              <a:ext cx="608782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652173" y="3403272"/>
              <a:ext cx="821897" cy="204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Creativity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92" name="Straight Arrow Connector 91"/>
            <p:cNvCxnSpPr/>
            <p:nvPr/>
          </p:nvCxnSpPr>
          <p:spPr>
            <a:xfrm rot="10800000" flipH="1" flipV="1">
              <a:off x="2505892" y="3859518"/>
              <a:ext cx="512999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rot="10800000" flipH="1" flipV="1">
              <a:off x="2552632" y="3498724"/>
              <a:ext cx="608783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 rot="10800000" flipH="1" flipV="1">
              <a:off x="2362216" y="4501182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rot="10800000" flipH="1" flipV="1">
              <a:off x="2413229" y="4184013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51713" y="2452465"/>
              <a:ext cx="911348" cy="5380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89622" y="2137252"/>
              <a:ext cx="761280" cy="3152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09276" y="2137251"/>
              <a:ext cx="601545" cy="3995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26594" y="2488432"/>
              <a:ext cx="432263" cy="5103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0" name="Rectangle 99"/>
          <p:cNvSpPr/>
          <p:nvPr/>
        </p:nvSpPr>
        <p:spPr>
          <a:xfrm>
            <a:off x="1392997" y="1204549"/>
            <a:ext cx="4042033" cy="4235769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6549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3A5F87CB-32C6-DA4D-84E7-9C0382588100}"/>
              </a:ext>
            </a:extLst>
          </p:cNvPr>
          <p:cNvSpPr txBox="1"/>
          <p:nvPr/>
        </p:nvSpPr>
        <p:spPr>
          <a:xfrm>
            <a:off x="950941" y="263046"/>
            <a:ext cx="4956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Supports All Professions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1780051" y="1171092"/>
            <a:ext cx="3297898" cy="3286667"/>
            <a:chOff x="418924" y="1725940"/>
            <a:chExt cx="3297898" cy="3286667"/>
          </a:xfrm>
        </p:grpSpPr>
        <p:pic>
          <p:nvPicPr>
            <p:cNvPr id="56" name="Picture 55">
              <a:extLst>
                <a:ext uri="{FF2B5EF4-FFF2-40B4-BE49-F238E27FC236}">
                  <a16:creationId xmlns="" xmlns:a16="http://schemas.microsoft.com/office/drawing/2014/main" id="{7E0ED8C9-A4B5-98C3-6627-1DAE18613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8924" y="1725941"/>
              <a:ext cx="3297898" cy="3260588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="" xmlns:a16="http://schemas.microsoft.com/office/drawing/2014/main" id="{C87D4117-898F-1AAC-7DFF-D710FFB25C62}"/>
                </a:ext>
              </a:extLst>
            </p:cNvPr>
            <p:cNvSpPr/>
            <p:nvPr/>
          </p:nvSpPr>
          <p:spPr>
            <a:xfrm>
              <a:off x="418924" y="1725940"/>
              <a:ext cx="3297898" cy="3286667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70000">
                  <a:srgbClr val="FFFFFF"/>
                </a:gs>
                <a:gs pos="62000">
                  <a:schemeClr val="bg1">
                    <a:alpha val="3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58" name="Rectangle 57"/>
          <p:cNvSpPr/>
          <p:nvPr/>
        </p:nvSpPr>
        <p:spPr>
          <a:xfrm>
            <a:off x="882992" y="5116619"/>
            <a:ext cx="509201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Economists, Social Scientists, Geologists and all</a:t>
            </a:r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Multimedia Composers, Musicians, Movie Makers</a:t>
            </a:r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Doctors &amp; other Medical Professionals</a:t>
            </a:r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Scientists, Mathematicians &amp; Researchers</a:t>
            </a:r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Corporate Strategists, Bankers &amp; Lawyers</a:t>
            </a:r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Civil, Mechanical, Chemical &amp; all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Engineers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1" name="Footer Placeholder 3"/>
          <p:cNvSpPr txBox="1">
            <a:spLocks/>
          </p:cNvSpPr>
          <p:nvPr/>
        </p:nvSpPr>
        <p:spPr>
          <a:xfrm>
            <a:off x="1757363" y="9604742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13" name="Freeform 12"/>
          <p:cNvSpPr/>
          <p:nvPr/>
        </p:nvSpPr>
        <p:spPr>
          <a:xfrm>
            <a:off x="2262195" y="9656853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23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46495" y="0"/>
            <a:ext cx="5565010" cy="819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8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&amp; Python Faculty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41447" y="3032464"/>
            <a:ext cx="3175869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1"/>
              </a:spcAft>
            </a:pPr>
            <a:r>
              <a:rPr lang="en-AU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Anirban Chakrabarty, C.E.O.</a:t>
            </a:r>
          </a:p>
          <a:p>
            <a:pPr>
              <a:spcAft>
                <a:spcPts val="601"/>
              </a:spcAft>
            </a:pPr>
            <a:r>
              <a:rPr lang="en-AU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B.E.(Electronics), M.B.A. (Finance)</a:t>
            </a:r>
          </a:p>
          <a:p>
            <a:pPr>
              <a:spcAft>
                <a:spcPts val="601"/>
              </a:spcAft>
            </a:pPr>
            <a:r>
              <a:rPr lang="en-AU" sz="1400" b="1" u="sng" dirty="0">
                <a:solidFill>
                  <a:srgbClr val="002060"/>
                </a:solidFill>
                <a:latin typeface="Oxygen" panose="02000503000000000000" pitchFamily="2" charset="0"/>
              </a:rPr>
              <a:t>anirban@anodiam.com</a:t>
            </a:r>
          </a:p>
          <a:p>
            <a:pPr lvl="0"/>
            <a:r>
              <a:rPr lang="en-AU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+91 9073 700094 / </a:t>
            </a:r>
            <a:r>
              <a:rPr lang="en-AU" sz="1400" b="1" dirty="0">
                <a:solidFill>
                  <a:schemeClr val="bg1">
                    <a:lumMod val="65000"/>
                  </a:schemeClr>
                </a:solidFill>
                <a:latin typeface="Oxygen" panose="02000503000000000000" pitchFamily="2" charset="0"/>
              </a:rPr>
              <a:t>+61 470 142 229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65788" y="4290357"/>
            <a:ext cx="6576529" cy="386259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171454" indent="-17145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Empathetic, Dynamic, &amp; Supportive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24 years of blue-chip experience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Corporate trainer &amp; excellent communications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Dynamo of energy, dependable &amp; trusted for the job!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                                   			           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Vish Coosa, Morgan Stanley, U.S.A.</a:t>
            </a:r>
          </a:p>
          <a:p>
            <a:pPr marL="171454" indent="-171454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Thorough Knowledge, Can Make Difficult Concepts in AI Seem Lucid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Worked on multiple Corporate AI projects globally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Elementary thinker, visualizes subject matter through clutter &amp; noise</a:t>
            </a:r>
            <a:endParaRPr lang="en-IN" sz="14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Improved accuracy of AI models singlehandedly up to 99.8%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Super brain, the best guy to take care of all our AI implementation!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		            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Government Client</a:t>
            </a:r>
            <a:endParaRPr lang="en-IN" sz="14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184228"/>
              </p:ext>
            </p:extLst>
          </p:nvPr>
        </p:nvGraphicFramePr>
        <p:xfrm>
          <a:off x="554336" y="8296957"/>
          <a:ext cx="887604" cy="685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6" name="Acrobat Document" r:id="rId3" imgW="6035040" imgH="4663156" progId="Acrobat.Document.DC">
                  <p:embed/>
                </p:oleObj>
              </mc:Choice>
              <mc:Fallback>
                <p:oleObj name="Acrobat Document" r:id="rId3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4336" y="8296957"/>
                        <a:ext cx="887604" cy="685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8168770"/>
              </p:ext>
            </p:extLst>
          </p:nvPr>
        </p:nvGraphicFramePr>
        <p:xfrm>
          <a:off x="1531463" y="8296957"/>
          <a:ext cx="887604" cy="685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7" name="Acrobat Document" r:id="rId5" imgW="6035040" imgH="4663156" progId="Acrobat.Document.DC">
                  <p:embed/>
                </p:oleObj>
              </mc:Choice>
              <mc:Fallback>
                <p:oleObj name="Acrobat Document" r:id="rId5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31463" y="8296957"/>
                        <a:ext cx="887604" cy="685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3524397"/>
              </p:ext>
            </p:extLst>
          </p:nvPr>
        </p:nvGraphicFramePr>
        <p:xfrm>
          <a:off x="2508590" y="8298340"/>
          <a:ext cx="887604" cy="685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8" name="Acrobat Document" r:id="rId7" imgW="6035040" imgH="4663156" progId="Acrobat.Document.DC">
                  <p:embed/>
                </p:oleObj>
              </mc:Choice>
              <mc:Fallback>
                <p:oleObj name="Acrobat Document" r:id="rId7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08590" y="8298340"/>
                        <a:ext cx="887604" cy="685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2420517"/>
              </p:ext>
            </p:extLst>
          </p:nvPr>
        </p:nvGraphicFramePr>
        <p:xfrm>
          <a:off x="3485717" y="8295143"/>
          <a:ext cx="887604" cy="685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" name="Acrobat Document" r:id="rId9" imgW="6035040" imgH="4663156" progId="Acrobat.Document.DC">
                  <p:embed/>
                </p:oleObj>
              </mc:Choice>
              <mc:Fallback>
                <p:oleObj name="Acrobat Document" r:id="rId9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85717" y="8295143"/>
                        <a:ext cx="887604" cy="685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5141880"/>
              </p:ext>
            </p:extLst>
          </p:nvPr>
        </p:nvGraphicFramePr>
        <p:xfrm>
          <a:off x="4462844" y="8296957"/>
          <a:ext cx="887604" cy="685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" name="Acrobat Document" r:id="rId11" imgW="6035040" imgH="4663156" progId="Acrobat.Document.DC">
                  <p:embed/>
                </p:oleObj>
              </mc:Choice>
              <mc:Fallback>
                <p:oleObj name="Acrobat Document" r:id="rId11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462844" y="8296957"/>
                        <a:ext cx="887604" cy="685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6470205"/>
              </p:ext>
            </p:extLst>
          </p:nvPr>
        </p:nvGraphicFramePr>
        <p:xfrm>
          <a:off x="5439972" y="8281717"/>
          <a:ext cx="911369" cy="704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1" name="Acrobat Document" r:id="rId13" imgW="6035040" imgH="4663156" progId="Acrobat.Document.DC">
                  <p:embed/>
                </p:oleObj>
              </mc:Choice>
              <mc:Fallback>
                <p:oleObj name="Acrobat Document" r:id="rId13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439972" y="8281717"/>
                        <a:ext cx="911369" cy="7040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89686" y="1142175"/>
            <a:ext cx="1869772" cy="1867492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2394015" y="954267"/>
            <a:ext cx="2061114" cy="2061580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Footer Placeholder 3"/>
          <p:cNvSpPr txBox="1">
            <a:spLocks/>
          </p:cNvSpPr>
          <p:nvPr/>
        </p:nvSpPr>
        <p:spPr>
          <a:xfrm>
            <a:off x="1757363" y="9604742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31" name="Freeform 30"/>
          <p:cNvSpPr/>
          <p:nvPr/>
        </p:nvSpPr>
        <p:spPr>
          <a:xfrm>
            <a:off x="2262195" y="9656853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646495" y="0"/>
            <a:ext cx="5565010" cy="819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8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&amp; IoT Faculty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71750" y="939038"/>
            <a:ext cx="1714500" cy="1942143"/>
            <a:chOff x="2571750" y="488101"/>
            <a:chExt cx="1714500" cy="1942143"/>
          </a:xfrm>
        </p:grpSpPr>
        <p:pic>
          <p:nvPicPr>
            <p:cNvPr id="26" name="Picture 25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1750" y="506194"/>
              <a:ext cx="1714500" cy="1924050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2571750" y="488101"/>
              <a:ext cx="1714500" cy="1942142"/>
            </a:xfrm>
            <a:prstGeom prst="rect">
              <a:avLst/>
            </a:prstGeom>
            <a:gradFill>
              <a:gsLst>
                <a:gs pos="70000">
                  <a:srgbClr val="FFFFFF"/>
                </a:gs>
                <a:gs pos="62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801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644123" y="2913791"/>
            <a:ext cx="3569754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1"/>
              </a:spcAft>
            </a:pPr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Bappaditya Debsingha</a:t>
            </a:r>
            <a:r>
              <a:rPr lang="en-AU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, IoT Prod Manager</a:t>
            </a:r>
          </a:p>
          <a:p>
            <a:pPr lvl="0"/>
            <a:r>
              <a:rPr lang="en-AU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B.E.(J.U., Mechanical), M.B.A.(XLRI)</a:t>
            </a:r>
          </a:p>
          <a:p>
            <a:r>
              <a:rPr lang="en-IN" sz="1400" u="sng" dirty="0">
                <a:latin typeface="Oxygen" panose="02000503000000000000" pitchFamily="2" charset="0"/>
                <a:hlinkClick r:id="rId3"/>
              </a:rPr>
              <a:t>https://www.youtube.com/c/wisethingz</a:t>
            </a:r>
            <a:endParaRPr lang="en-AU" sz="1400" dirty="0">
              <a:latin typeface="Oxygen" panose="02000503000000000000" pitchFamily="2" charset="0"/>
            </a:endParaRPr>
          </a:p>
          <a:p>
            <a:r>
              <a:rPr lang="en-IN" sz="1400" u="sng" dirty="0">
                <a:latin typeface="Oxygen" panose="02000503000000000000" pitchFamily="2" charset="0"/>
                <a:hlinkClick r:id="rId4"/>
              </a:rPr>
              <a:t>https://www.instagram.com/bappa_wt</a:t>
            </a:r>
            <a:endParaRPr lang="en-AU" sz="1400" dirty="0">
              <a:latin typeface="Oxygen" panose="02000503000000000000" pitchFamily="2" charset="0"/>
            </a:endParaRPr>
          </a:p>
          <a:p>
            <a:r>
              <a:rPr lang="en-IN" sz="1400" u="sng" dirty="0">
                <a:latin typeface="Oxygen" panose="02000503000000000000" pitchFamily="2" charset="0"/>
                <a:hlinkClick r:id="rId5"/>
              </a:rPr>
              <a:t>www.wisethingz.com</a:t>
            </a:r>
            <a:endParaRPr lang="en-AU" sz="1400" dirty="0">
              <a:latin typeface="Oxygen" panose="02000503000000000000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0903" y="4393737"/>
            <a:ext cx="6514728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Inspiring Mentor, Innovative &amp; Entrepreneurial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18 years of global experience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Trained hundreds of children &amp; industry professionals</a:t>
            </a:r>
            <a:endParaRPr lang="en-AU" sz="14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 workshops at institutions &amp; corporates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IN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Industry </a:t>
            </a:r>
            <a:r>
              <a: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Leading S.M.E. in the fields of</a:t>
            </a:r>
            <a:endParaRPr lang="en-AU" sz="14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Aut</a:t>
            </a: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onomous machines, automation, sensors &amp; IoT driven BI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Analytics dashboards, Cloud API gateways, integration to mobile apps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8157" y="7404086"/>
            <a:ext cx="1466748" cy="146674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6261" y="7437029"/>
            <a:ext cx="1057099" cy="145053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7050" y="7437028"/>
            <a:ext cx="1397653" cy="155240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0062" y="7404087"/>
            <a:ext cx="1094635" cy="1629179"/>
          </a:xfrm>
          <a:prstGeom prst="rect">
            <a:avLst/>
          </a:prstGeom>
        </p:spPr>
      </p:pic>
      <p:sp>
        <p:nvSpPr>
          <p:cNvPr id="15" name="Footer Placeholder 3"/>
          <p:cNvSpPr txBox="1">
            <a:spLocks/>
          </p:cNvSpPr>
          <p:nvPr/>
        </p:nvSpPr>
        <p:spPr>
          <a:xfrm>
            <a:off x="1757363" y="9604742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>
            <a:off x="2262195" y="9656853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86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38429" y="200416"/>
            <a:ext cx="59811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r>
              <a:rPr lang="en-US" sz="2800" dirty="0" smtClean="0"/>
              <a:t>AIML </a:t>
            </a:r>
            <a:r>
              <a:rPr lang="en-US" sz="2800" dirty="0"/>
              <a:t>&amp; </a:t>
            </a:r>
            <a:r>
              <a:rPr lang="en-US" sz="2800" dirty="0" smtClean="0"/>
              <a:t>Data Science </a:t>
            </a:r>
            <a:r>
              <a:rPr lang="en-US" sz="2800" dirty="0"/>
              <a:t>Bootcamp: </a:t>
            </a:r>
            <a:r>
              <a:rPr lang="en-US" sz="2800" dirty="0" smtClean="0"/>
              <a:t>Iron Shield </a:t>
            </a:r>
            <a:r>
              <a:rPr lang="en-US" sz="2800" dirty="0"/>
              <a:t>2024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48568" y="1493089"/>
            <a:ext cx="3360865" cy="3140970"/>
            <a:chOff x="813641" y="1768870"/>
            <a:chExt cx="3360865" cy="314097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278" y="1768870"/>
              <a:ext cx="3285593" cy="3139559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813641" y="1768870"/>
              <a:ext cx="3360865" cy="314097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70000">
                  <a:srgbClr val="FFFFFF"/>
                </a:gs>
                <a:gs pos="62000">
                  <a:schemeClr val="bg1">
                    <a:alpha val="3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31842C48-D7F6-5FF0-12C6-1E7700600270}"/>
              </a:ext>
            </a:extLst>
          </p:cNvPr>
          <p:cNvSpPr txBox="1"/>
          <p:nvPr/>
        </p:nvSpPr>
        <p:spPr>
          <a:xfrm>
            <a:off x="691834" y="5987212"/>
            <a:ext cx="547433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Oxygen" panose="02000503000000000000" pitchFamily="2" charset="0"/>
              </a:rPr>
              <a:t>2 hours of </a:t>
            </a:r>
            <a:r>
              <a:rPr lang="en-US" sz="1400" b="1" dirty="0">
                <a:latin typeface="Oxygen" panose="02000503000000000000" pitchFamily="2" charset="0"/>
              </a:rPr>
              <a:t>Workshop</a:t>
            </a:r>
            <a:r>
              <a:rPr lang="en-US" sz="1400" dirty="0">
                <a:latin typeface="Oxygen" panose="02000503000000000000" pitchFamily="2" charset="0"/>
              </a:rPr>
              <a:t> and 1 Hour </a:t>
            </a:r>
            <a:r>
              <a:rPr lang="en-US" sz="1400" b="1" dirty="0">
                <a:latin typeface="Oxygen" panose="02000503000000000000" pitchFamily="2" charset="0"/>
              </a:rPr>
              <a:t>orientation</a:t>
            </a:r>
          </a:p>
          <a:p>
            <a:pPr algn="ctr"/>
            <a:endParaRPr lang="en-US" sz="1400" dirty="0">
              <a:latin typeface="Oxygen" panose="02000503000000000000" pitchFamily="2" charset="0"/>
            </a:endParaRPr>
          </a:p>
          <a:p>
            <a:pPr algn="ctr"/>
            <a:r>
              <a:rPr lang="en-US" sz="1400" dirty="0">
                <a:latin typeface="Oxygen" panose="02000503000000000000" pitchFamily="2" charset="0"/>
              </a:rPr>
              <a:t>At your facility if &gt; 50 attendees</a:t>
            </a:r>
          </a:p>
          <a:p>
            <a:pPr algn="ctr"/>
            <a:r>
              <a:rPr lang="en-US" sz="1400" dirty="0">
                <a:latin typeface="Oxygen" panose="02000503000000000000" pitchFamily="2" charset="0"/>
              </a:rPr>
              <a:t>at Anodiam conference Hall if &lt; 50 attendees</a:t>
            </a:r>
          </a:p>
          <a:p>
            <a:pPr algn="ctr"/>
            <a:r>
              <a:rPr lang="en-US" sz="1400" dirty="0">
                <a:latin typeface="Oxygen" panose="02000503000000000000" pitchFamily="2" charset="0"/>
              </a:rPr>
              <a:t>Online Webinar if &lt; 10 attendees</a:t>
            </a:r>
          </a:p>
          <a:p>
            <a:pPr algn="ctr"/>
            <a:endParaRPr lang="en-US" sz="1400" dirty="0">
              <a:latin typeface="Oxygen" panose="02000503000000000000" pitchFamily="2" charset="0"/>
            </a:endParaRPr>
          </a:p>
          <a:p>
            <a:pPr algn="ctr"/>
            <a:r>
              <a:rPr lang="en-US" sz="1600" dirty="0">
                <a:latin typeface="Oxygen" panose="02000503000000000000" pitchFamily="2" charset="0"/>
              </a:rPr>
              <a:t>All Teachers, Students and Guardians are welcome!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6F2DBDD0-18B1-2D04-4F20-BB7C0AEB73D5}"/>
              </a:ext>
            </a:extLst>
          </p:cNvPr>
          <p:cNvSpPr/>
          <p:nvPr/>
        </p:nvSpPr>
        <p:spPr>
          <a:xfrm>
            <a:off x="792702" y="5012883"/>
            <a:ext cx="527259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Oxygen" panose="02000503000000000000" pitchFamily="2" charset="0"/>
              </a:rPr>
              <a:t>ABSOLUTELY FREE!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6F2DBDD0-18B1-2D04-4F20-BB7C0AEB73D5}"/>
              </a:ext>
            </a:extLst>
          </p:cNvPr>
          <p:cNvSpPr/>
          <p:nvPr/>
        </p:nvSpPr>
        <p:spPr>
          <a:xfrm>
            <a:off x="1183834" y="8071724"/>
            <a:ext cx="449033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Oxygen" panose="02000503000000000000" pitchFamily="2" charset="0"/>
              </a:rPr>
              <a:t>GRAB BEFORE IT’S GONE!</a:t>
            </a:r>
          </a:p>
        </p:txBody>
      </p:sp>
      <p:sp>
        <p:nvSpPr>
          <p:cNvPr id="14" name="Footer Placeholder 3"/>
          <p:cNvSpPr txBox="1">
            <a:spLocks/>
          </p:cNvSpPr>
          <p:nvPr/>
        </p:nvSpPr>
        <p:spPr>
          <a:xfrm>
            <a:off x="1757363" y="9604742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24" name="Freeform 23"/>
          <p:cNvSpPr/>
          <p:nvPr/>
        </p:nvSpPr>
        <p:spPr>
          <a:xfrm>
            <a:off x="2262195" y="9656853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55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</TotalTime>
  <Words>533</Words>
  <Application>Microsoft Office PowerPoint</Application>
  <PresentationFormat>A4 Paper (210x297 mm)</PresentationFormat>
  <Paragraphs>112</Paragraphs>
  <Slides>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Oxygen</vt:lpstr>
      <vt:lpstr>Wingdings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13</cp:revision>
  <dcterms:created xsi:type="dcterms:W3CDTF">2024-01-04T10:30:32Z</dcterms:created>
  <dcterms:modified xsi:type="dcterms:W3CDTF">2024-01-04T13:28:39Z</dcterms:modified>
</cp:coreProperties>
</file>